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embeddedFontLst>
    <p:embeddedFont>
      <p:font typeface="Roboto Black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Black-bold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Black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jp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ortal.securecodewarrior.com/#/register/628948897467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642072f7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g7642072f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0" i="0" sz="1200"/>
          </a:p>
        </p:txBody>
      </p:sp>
      <p:sp>
        <p:nvSpPr>
          <p:cNvPr id="78" name="Google Shape;78;g7642072f7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c1f5eb330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c1f5eb33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7c1f5eb330_0_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c1f5eb330_0_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c1f5eb33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7c1f5eb330_0_7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c1f5eb330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c1f5eb33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7c1f5eb330_0_8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c1f5eb330_0_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c1f5eb33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7c1f5eb330_0_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f18ffd9f2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6f18ffd9f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6f18ffd9f2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c1f5eb330_0_1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c1f5eb33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c1f5eb330_0_1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c1f5eb330_0_1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c1f5eb330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7c1f5eb330_0_1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c1f5eb330_0_1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c1f5eb330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7c1f5eb330_0_13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c1f5eb330_0_1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c1f5eb330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7c1f5eb330_0_1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c1f5eb330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7c1f5eb330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as an industry need to stop focussing on negatives but make sure secure foundations can be built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Don’t tell them what NOT to do, provide guidance on what to needs to be done to achieve success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642072f74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642072f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Pieter brief intro/why he fell in love with security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Jim brief intro/why security is cool/the future/etc.</a:t>
            </a:r>
            <a:endParaRPr/>
          </a:p>
        </p:txBody>
      </p:sp>
      <p:sp>
        <p:nvSpPr>
          <p:cNvPr id="89" name="Google Shape;89;g7642072f7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c1f5eb330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c1f5eb330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c1f5eb330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c1f5eb330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want to turn developers into heroes.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642072f74_1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642072f74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88899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200"/>
              <a:t>According to the NIST (National Institute of Standards and Technology, US Dept. of Commerce), there are 125 frequent occurring vulnerabilities. </a:t>
            </a:r>
            <a:endParaRPr sz="1200"/>
          </a:p>
          <a:p>
            <a:pPr indent="-88899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200"/>
              <a:t>Each developer of the team can not master how to tackle all these vulnerabilities (think juniors).</a:t>
            </a:r>
            <a:endParaRPr sz="1200"/>
          </a:p>
          <a:p>
            <a:pPr indent="-88899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200"/>
              <a:t>Developers work on different bits of the code so security knowledge and best practices need to be shared (hard as class room style training and wiki’s aren’t effective, , time consuming, not a priority). </a:t>
            </a:r>
            <a:endParaRPr sz="1200"/>
          </a:p>
          <a:p>
            <a:pPr indent="-88899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200"/>
              <a:t>New developers join and need to be trained on best practices, developers leave (is their knowledge preserved?).</a:t>
            </a:r>
            <a:endParaRPr sz="1200"/>
          </a:p>
          <a:p>
            <a:pPr indent="-88899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200"/>
              <a:t>Once a vulnerability is fixed, the ‘how it was fixed’ isn’t typically shared or if shared it is done in wiki’s, confluence etc.</a:t>
            </a:r>
            <a:endParaRPr sz="1200"/>
          </a:p>
          <a:p>
            <a:pPr indent="-88899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200"/>
              <a:t>Big chance vulnerability will be reintroduced: again research on how to fix or even worse a different fix (new library f.e.).</a:t>
            </a:r>
            <a:endParaRPr sz="1200"/>
          </a:p>
          <a:p>
            <a:pPr indent="-88899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200"/>
              <a:t>All the above cause security bugs to be present and hard to eradicate.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7642072f74_1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642072f74_1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642072f74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7642072f74_1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642072f74_1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642072f74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7642072f74_1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c1f5eb330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c1f5eb33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7c1f5eb330_0_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c1f5eb330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c1f5eb33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Any trouble logging in- go to portal.securecodewarrior.com and use registration key </a:t>
            </a:r>
            <a:r>
              <a:rPr lang="en-US" sz="1150" u="sng">
                <a:solidFill>
                  <a:schemeClr val="hlink"/>
                </a:solidFill>
                <a:highlight>
                  <a:srgbClr val="F8F8F8"/>
                </a:highlight>
                <a:latin typeface="Arial"/>
                <a:ea typeface="Arial"/>
                <a:cs typeface="Arial"/>
                <a:sym typeface="Arial"/>
                <a:hlinkClick r:id="rId2"/>
              </a:rPr>
              <a:t>628948897467</a:t>
            </a:r>
            <a:endParaRPr/>
          </a:p>
        </p:txBody>
      </p:sp>
      <p:sp>
        <p:nvSpPr>
          <p:cNvPr id="131" name="Google Shape;131;g7c1f5eb330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c1f5eb330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c1f5eb33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7c1f5eb330_0_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c1f5eb330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c1f5eb33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7c1f5eb330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Slide">
  <p:cSld name="Content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title"/>
          </p:nvPr>
        </p:nvSpPr>
        <p:spPr>
          <a:xfrm>
            <a:off x="627521" y="92947"/>
            <a:ext cx="10780707" cy="112637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  <a:defRPr b="1" i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5362210" y="6359176"/>
            <a:ext cx="1401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2"/>
          <p:cNvSpPr txBox="1"/>
          <p:nvPr>
            <p:ph idx="1" type="body"/>
          </p:nvPr>
        </p:nvSpPr>
        <p:spPr>
          <a:xfrm>
            <a:off x="648778" y="1368490"/>
            <a:ext cx="11102737" cy="4695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Calibri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2pPr>
            <a:lvl3pPr indent="-317753" lvl="2" marL="1371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404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–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 Slide">
  <p:cSld name="1_Title Slid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titled-1.png" id="73" name="Google Shape;73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286001" y="196093"/>
            <a:ext cx="5594816" cy="73948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set 2.png" id="74" name="Google Shape;7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37870" y="4159717"/>
            <a:ext cx="8382000" cy="128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Blank Slid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628952" y="105175"/>
            <a:ext cx="10692193" cy="1131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2 speakers" showMasterSp="0">
  <p:cSld name="Title Slide - 2 speak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1963" y="607300"/>
            <a:ext cx="5034845" cy="83062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 txBox="1"/>
          <p:nvPr/>
        </p:nvSpPr>
        <p:spPr>
          <a:xfrm>
            <a:off x="11006400" y="6344100"/>
            <a:ext cx="11856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#RSAC</a:t>
            </a:r>
            <a:endParaRPr/>
          </a:p>
        </p:txBody>
      </p:sp>
      <p:sp>
        <p:nvSpPr>
          <p:cNvPr id="27" name="Google Shape;27;p4"/>
          <p:cNvSpPr txBox="1"/>
          <p:nvPr/>
        </p:nvSpPr>
        <p:spPr>
          <a:xfrm>
            <a:off x="708163" y="2335625"/>
            <a:ext cx="1360687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SESSION ID:</a:t>
            </a:r>
            <a:endParaRPr/>
          </a:p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722191" y="4856006"/>
            <a:ext cx="5350659" cy="51376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Calibri"/>
              <a:buNone/>
              <a:defRPr b="1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872"/>
              <a:buFont typeface="Arial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2400"/>
              <a:buFont typeface="Arial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400"/>
              <a:buFont typeface="Arial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type="ctrTitle"/>
          </p:nvPr>
        </p:nvSpPr>
        <p:spPr>
          <a:xfrm>
            <a:off x="683509" y="2875403"/>
            <a:ext cx="7994325" cy="17118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b="1" i="0" sz="40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2" type="body"/>
          </p:nvPr>
        </p:nvSpPr>
        <p:spPr>
          <a:xfrm>
            <a:off x="1858096" y="2340822"/>
            <a:ext cx="1360687" cy="246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50"/>
              <a:buFont typeface="Calibri"/>
              <a:buNone/>
              <a:defRPr b="1" sz="1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2pPr>
            <a:lvl3pPr indent="-317753" lvl="2" marL="1371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404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–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3" type="body"/>
          </p:nvPr>
        </p:nvSpPr>
        <p:spPr>
          <a:xfrm>
            <a:off x="722195" y="5459220"/>
            <a:ext cx="5350655" cy="12466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Font typeface="Calibri"/>
              <a:buNone/>
              <a:defRPr b="0" i="0" sz="1800">
                <a:solidFill>
                  <a:schemeClr val="dk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67"/>
              <a:buFont typeface="Calibri"/>
              <a:buNone/>
              <a:defRPr b="0" i="0" sz="1867">
                <a:solidFill>
                  <a:schemeClr val="dk1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56"/>
              <a:buFont typeface="Calibri"/>
              <a:buNone/>
              <a:defRPr b="0" i="0" sz="1867">
                <a:solidFill>
                  <a:schemeClr val="dk1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67"/>
              <a:buFont typeface="Calibri"/>
              <a:buNone/>
              <a:defRPr b="0" i="0" sz="1867">
                <a:solidFill>
                  <a:schemeClr val="dk1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67"/>
              <a:buFont typeface="Calibri"/>
              <a:buNone/>
              <a:defRPr b="0" i="0" sz="1867">
                <a:solidFill>
                  <a:schemeClr val="dk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4" type="body"/>
          </p:nvPr>
        </p:nvSpPr>
        <p:spPr>
          <a:xfrm>
            <a:off x="6352026" y="4856006"/>
            <a:ext cx="5350659" cy="51376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Calibri"/>
              <a:buNone/>
              <a:defRPr b="1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872"/>
              <a:buFont typeface="Arial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2400"/>
              <a:buFont typeface="Arial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400"/>
              <a:buFont typeface="Arial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5" type="body"/>
          </p:nvPr>
        </p:nvSpPr>
        <p:spPr>
          <a:xfrm>
            <a:off x="6352030" y="5459220"/>
            <a:ext cx="5350655" cy="12466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Font typeface="Calibri"/>
              <a:buNone/>
              <a:defRPr b="0" i="0" sz="1800">
                <a:solidFill>
                  <a:schemeClr val="dk1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67"/>
              <a:buFont typeface="Calibri"/>
              <a:buNone/>
              <a:defRPr b="0" i="0" sz="1867">
                <a:solidFill>
                  <a:schemeClr val="dk1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56"/>
              <a:buFont typeface="Calibri"/>
              <a:buNone/>
              <a:defRPr b="0" i="0" sz="1867">
                <a:solidFill>
                  <a:schemeClr val="dk1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67"/>
              <a:buFont typeface="Calibri"/>
              <a:buNone/>
              <a:defRPr b="0" i="0" sz="1867">
                <a:solidFill>
                  <a:schemeClr val="dk1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67"/>
              <a:buFont typeface="Calibri"/>
              <a:buNone/>
              <a:defRPr b="0" i="0" sz="1867">
                <a:solidFill>
                  <a:schemeClr val="dk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4" name="Google Shape;3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1963" y="607300"/>
            <a:ext cx="5034845" cy="83062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/>
        </p:nvSpPr>
        <p:spPr>
          <a:xfrm>
            <a:off x="708163" y="2335625"/>
            <a:ext cx="1360687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SESSION ID: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ition slide 1" showMasterSp="0">
  <p:cSld name="Transition slide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ctrTitle"/>
          </p:nvPr>
        </p:nvSpPr>
        <p:spPr>
          <a:xfrm>
            <a:off x="1860550" y="2878081"/>
            <a:ext cx="7382977" cy="1724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33"/>
              <a:buFont typeface="Calibri"/>
              <a:buNone/>
              <a:defRPr b="1" i="0" sz="3733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1860549" y="4627868"/>
            <a:ext cx="7382976" cy="919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Calibri"/>
              <a:buNone/>
              <a:defRPr b="1" i="0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872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SzPts val="2400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5"/>
          <p:cNvSpPr txBox="1"/>
          <p:nvPr/>
        </p:nvSpPr>
        <p:spPr>
          <a:xfrm>
            <a:off x="11489652" y="141768"/>
            <a:ext cx="609995" cy="205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#RSAC</a:t>
            </a:r>
            <a:endParaRPr/>
          </a:p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550" y="622629"/>
            <a:ext cx="4991100" cy="3937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/>
          <p:nvPr/>
        </p:nvSpPr>
        <p:spPr>
          <a:xfrm>
            <a:off x="11489652" y="141768"/>
            <a:ext cx="609995" cy="205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#RSAC</a:t>
            </a:r>
            <a:endParaRPr/>
          </a:p>
        </p:txBody>
      </p:sp>
      <p:pic>
        <p:nvPicPr>
          <p:cNvPr id="42" name="Google Shape;4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550" y="622629"/>
            <a:ext cx="4991100" cy="39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ransition slide 1" showMasterSp="0">
  <p:cSld name="1_Transition slide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ctrTitle"/>
          </p:nvPr>
        </p:nvSpPr>
        <p:spPr>
          <a:xfrm>
            <a:off x="1860550" y="2878081"/>
            <a:ext cx="7382977" cy="1724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33"/>
              <a:buFont typeface="Calibri"/>
              <a:buNone/>
              <a:defRPr b="1" i="0" sz="3733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" type="body"/>
          </p:nvPr>
        </p:nvSpPr>
        <p:spPr>
          <a:xfrm>
            <a:off x="1860549" y="4627868"/>
            <a:ext cx="7382976" cy="919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Calibri"/>
              <a:buNone/>
              <a:defRPr b="1" i="0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872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SzPts val="2400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/>
        </p:nvSpPr>
        <p:spPr>
          <a:xfrm>
            <a:off x="11489652" y="141768"/>
            <a:ext cx="609995" cy="205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#RSAC</a:t>
            </a:r>
            <a:endParaRPr/>
          </a:p>
        </p:txBody>
      </p:sp>
      <p:pic>
        <p:nvPicPr>
          <p:cNvPr id="47" name="Google Shape;4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550" y="622629"/>
            <a:ext cx="4991100" cy="3937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6"/>
          <p:cNvSpPr txBox="1"/>
          <p:nvPr/>
        </p:nvSpPr>
        <p:spPr>
          <a:xfrm>
            <a:off x="11489652" y="141768"/>
            <a:ext cx="609995" cy="205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#RSAC</a:t>
            </a:r>
            <a:endParaRPr/>
          </a:p>
        </p:txBody>
      </p:sp>
      <p:pic>
        <p:nvPicPr>
          <p:cNvPr id="49" name="Google Shape;4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550" y="622629"/>
            <a:ext cx="4991100" cy="39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Transition slide 1" showMasterSp="0">
  <p:cSld name="2_Transition slide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/>
          <p:nvPr>
            <p:ph type="ctrTitle"/>
          </p:nvPr>
        </p:nvSpPr>
        <p:spPr>
          <a:xfrm>
            <a:off x="1860550" y="2878081"/>
            <a:ext cx="7382977" cy="1724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33"/>
              <a:buFont typeface="Calibri"/>
              <a:buNone/>
              <a:defRPr b="1" i="0" sz="3733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" type="body"/>
          </p:nvPr>
        </p:nvSpPr>
        <p:spPr>
          <a:xfrm>
            <a:off x="1860549" y="4627868"/>
            <a:ext cx="7382976" cy="919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Calibri"/>
              <a:buNone/>
              <a:defRPr b="1" i="0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872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SzPts val="2400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Font typeface="Calibri"/>
              <a:buNone/>
              <a:defRPr b="1" i="0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/>
        </p:nvSpPr>
        <p:spPr>
          <a:xfrm>
            <a:off x="11489652" y="141768"/>
            <a:ext cx="609995" cy="205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#RSAC</a:t>
            </a:r>
            <a:endParaRPr/>
          </a:p>
        </p:txBody>
      </p:sp>
      <p:pic>
        <p:nvPicPr>
          <p:cNvPr id="54" name="Google Shape;5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550" y="622629"/>
            <a:ext cx="4991100" cy="3937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 txBox="1"/>
          <p:nvPr/>
        </p:nvSpPr>
        <p:spPr>
          <a:xfrm>
            <a:off x="11489652" y="141768"/>
            <a:ext cx="609995" cy="205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#RSAC</a:t>
            </a:r>
            <a:endParaRPr/>
          </a:p>
        </p:txBody>
      </p:sp>
      <p:pic>
        <p:nvPicPr>
          <p:cNvPr id="56" name="Google Shape;5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550" y="622629"/>
            <a:ext cx="4991100" cy="39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Comparison">
  <p:cSld name="2 Column Comparison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type="title"/>
          </p:nvPr>
        </p:nvSpPr>
        <p:spPr>
          <a:xfrm>
            <a:off x="628952" y="105175"/>
            <a:ext cx="10692193" cy="1131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5362210" y="6359176"/>
            <a:ext cx="1401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p8"/>
          <p:cNvSpPr txBox="1"/>
          <p:nvPr>
            <p:ph idx="1" type="body"/>
          </p:nvPr>
        </p:nvSpPr>
        <p:spPr>
          <a:xfrm>
            <a:off x="631744" y="1357201"/>
            <a:ext cx="5386917" cy="639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200"/>
              <a:buFont typeface="Calibri"/>
              <a:buNone/>
              <a:defRPr b="1" sz="2933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667"/>
              <a:buNone/>
              <a:defRPr b="1" sz="2667"/>
            </a:lvl2pPr>
            <a:lvl3pPr indent="-228600" lvl="2" marL="1371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872"/>
              <a:buFont typeface="Calibri"/>
              <a:buNone/>
              <a:defRPr b="1" sz="2400"/>
            </a:lvl3pPr>
            <a:lvl4pPr indent="-228600" lvl="3" marL="18288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SzPts val="2133"/>
              <a:buNone/>
              <a:defRPr b="1" sz="2133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133"/>
              <a:buNone/>
              <a:defRPr b="1" sz="2133"/>
            </a:lvl5pPr>
            <a:lvl6pPr indent="-228600" lvl="5" marL="27432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b="1" sz="2133"/>
            </a:lvl6pPr>
            <a:lvl7pPr indent="-228600" lvl="6" marL="32004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b="1" sz="2133"/>
            </a:lvl7pPr>
            <a:lvl8pPr indent="-228600" lvl="7" marL="3657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b="1" sz="2133"/>
            </a:lvl8pPr>
            <a:lvl9pPr indent="-228600" lvl="8" marL="41148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b="1" sz="2133"/>
            </a:lvl9pPr>
          </a:lstStyle>
          <a:p/>
        </p:txBody>
      </p:sp>
      <p:sp>
        <p:nvSpPr>
          <p:cNvPr id="61" name="Google Shape;61;p8"/>
          <p:cNvSpPr txBox="1"/>
          <p:nvPr>
            <p:ph idx="2" type="body"/>
          </p:nvPr>
        </p:nvSpPr>
        <p:spPr>
          <a:xfrm>
            <a:off x="631744" y="2094066"/>
            <a:ext cx="5386917" cy="3961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15" lvl="0" marL="45720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Calibri"/>
              <a:buChar char="•"/>
              <a:defRPr sz="2667"/>
            </a:lvl1pPr>
            <a:lvl2pPr indent="-389445" lvl="1" marL="91440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2533"/>
              <a:buChar char="–"/>
              <a:defRPr sz="2533"/>
            </a:lvl2pPr>
            <a:lvl3pPr indent="-347472" lvl="2" marL="1371600" algn="l">
              <a:lnSpc>
                <a:spcPct val="95000"/>
              </a:lnSpc>
              <a:spcBef>
                <a:spcPts val="667"/>
              </a:spcBef>
              <a:spcAft>
                <a:spcPts val="0"/>
              </a:spcAft>
              <a:buSzPts val="1872"/>
              <a:buFont typeface="Calibri"/>
              <a:buChar char="•"/>
              <a:defRPr sz="2400"/>
            </a:lvl3pPr>
            <a:lvl4pPr indent="-372554" lvl="3" marL="1828800" algn="l">
              <a:lnSpc>
                <a:spcPct val="95000"/>
              </a:lnSpc>
              <a:spcBef>
                <a:spcPts val="533"/>
              </a:spcBef>
              <a:spcAft>
                <a:spcPts val="0"/>
              </a:spcAft>
              <a:buSzPts val="2267"/>
              <a:buChar char="•"/>
              <a:defRPr sz="2267"/>
            </a:lvl4pPr>
            <a:lvl5pPr indent="-364045" lvl="4" marL="22860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2133"/>
              <a:buChar char="–"/>
              <a:defRPr sz="2133"/>
            </a:lvl5pPr>
            <a:lvl6pPr indent="-364045" lvl="5" marL="27432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6pPr>
            <a:lvl7pPr indent="-364045" lvl="6" marL="32004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7pPr>
            <a:lvl8pPr indent="-364045" lvl="7" marL="3657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8pPr>
            <a:lvl9pPr indent="-364045" lvl="8" marL="41148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9pPr>
          </a:lstStyle>
          <a:p/>
        </p:txBody>
      </p:sp>
      <p:sp>
        <p:nvSpPr>
          <p:cNvPr id="62" name="Google Shape;62;p8"/>
          <p:cNvSpPr txBox="1"/>
          <p:nvPr>
            <p:ph idx="3" type="body"/>
          </p:nvPr>
        </p:nvSpPr>
        <p:spPr>
          <a:xfrm>
            <a:off x="6312270" y="1357201"/>
            <a:ext cx="5389033" cy="639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200"/>
              <a:buFont typeface="Calibri"/>
              <a:buNone/>
              <a:defRPr b="1" sz="2933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667"/>
              <a:buNone/>
              <a:defRPr b="1" sz="2667"/>
            </a:lvl2pPr>
            <a:lvl3pPr indent="-228600" lvl="2" marL="1371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872"/>
              <a:buFont typeface="Calibri"/>
              <a:buNone/>
              <a:defRPr b="1" sz="2400"/>
            </a:lvl3pPr>
            <a:lvl4pPr indent="-228600" lvl="3" marL="18288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SzPts val="2133"/>
              <a:buNone/>
              <a:defRPr b="1" sz="2133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133"/>
              <a:buNone/>
              <a:defRPr b="1" sz="2133"/>
            </a:lvl5pPr>
            <a:lvl6pPr indent="-228600" lvl="5" marL="27432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b="1" sz="2133"/>
            </a:lvl6pPr>
            <a:lvl7pPr indent="-228600" lvl="6" marL="32004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b="1" sz="2133"/>
            </a:lvl7pPr>
            <a:lvl8pPr indent="-228600" lvl="7" marL="3657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b="1" sz="2133"/>
            </a:lvl8pPr>
            <a:lvl9pPr indent="-228600" lvl="8" marL="41148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b="1" sz="2133"/>
            </a:lvl9pPr>
          </a:lstStyle>
          <a:p/>
        </p:txBody>
      </p:sp>
      <p:sp>
        <p:nvSpPr>
          <p:cNvPr id="63" name="Google Shape;63;p8"/>
          <p:cNvSpPr txBox="1"/>
          <p:nvPr>
            <p:ph idx="4" type="body"/>
          </p:nvPr>
        </p:nvSpPr>
        <p:spPr>
          <a:xfrm>
            <a:off x="6312270" y="2094065"/>
            <a:ext cx="5389033" cy="3961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9234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Font typeface="Calibri"/>
              <a:buChar char="•"/>
              <a:defRPr sz="2533"/>
            </a:lvl1pPr>
            <a:lvl2pPr indent="-3810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–"/>
              <a:defRPr sz="2400"/>
            </a:lvl2pPr>
            <a:lvl3pPr indent="-340884" lvl="2" marL="1371600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768"/>
              <a:buFont typeface="Calibri"/>
              <a:buChar char="•"/>
              <a:defRPr sz="2267"/>
            </a:lvl3pPr>
            <a:lvl4pPr indent="-364045" lvl="3" marL="182880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2133"/>
              <a:buChar char="•"/>
              <a:defRPr sz="2133"/>
            </a:lvl4pPr>
            <a:lvl5pPr indent="-364045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33"/>
              <a:buChar char="–"/>
              <a:defRPr sz="2133"/>
            </a:lvl5pPr>
            <a:lvl6pPr indent="-364045" lvl="5" marL="27432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6pPr>
            <a:lvl7pPr indent="-364045" lvl="6" marL="32004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7pPr>
            <a:lvl8pPr indent="-364045" lvl="7" marL="36576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8pPr>
            <a:lvl9pPr indent="-364045" lvl="8" marL="4114800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>
  <p:cSld name="Picture with Ca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>
            <p:ph idx="2" type="pic"/>
          </p:nvPr>
        </p:nvSpPr>
        <p:spPr>
          <a:xfrm>
            <a:off x="628953" y="1217370"/>
            <a:ext cx="10929415" cy="37619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libri"/>
              <a:buNone/>
              <a:defRPr b="0" i="0" sz="42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733"/>
              <a:buFont typeface="NTR"/>
              <a:buNone/>
              <a:defRPr b="0" i="0" sz="373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lt2"/>
              </a:buClr>
              <a:buSzPts val="2496"/>
              <a:buFont typeface="Calibri"/>
              <a:buNone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lt2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667"/>
              <a:buFont typeface="NTR"/>
              <a:buNone/>
              <a:defRPr b="0" i="0" sz="2667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b="0" i="0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b="0" i="0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b="0" i="0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b="0" i="0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idx="1" type="body"/>
          </p:nvPr>
        </p:nvSpPr>
        <p:spPr>
          <a:xfrm>
            <a:off x="628953" y="5551716"/>
            <a:ext cx="10929415" cy="571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libri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2pPr>
            <a:lvl3pPr indent="-228600" lvl="2" marL="1371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040"/>
              <a:buFont typeface="Calibri"/>
              <a:buNone/>
              <a:defRPr sz="1333"/>
            </a:lvl3pPr>
            <a:lvl4pPr indent="-228600" lvl="3" marL="18288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indent="-2286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indent="-2286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indent="-2286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indent="-2286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7" name="Google Shape;67;p9"/>
          <p:cNvSpPr txBox="1"/>
          <p:nvPr>
            <p:ph idx="12" type="sldNum"/>
          </p:nvPr>
        </p:nvSpPr>
        <p:spPr>
          <a:xfrm>
            <a:off x="5362210" y="6359176"/>
            <a:ext cx="1401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9"/>
          <p:cNvSpPr txBox="1"/>
          <p:nvPr>
            <p:ph idx="3" type="body"/>
          </p:nvPr>
        </p:nvSpPr>
        <p:spPr>
          <a:xfrm>
            <a:off x="628953" y="4979318"/>
            <a:ext cx="10929415" cy="5723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b="1" i="0"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2pPr>
            <a:lvl3pPr indent="-228600" lvl="2" marL="1371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1040"/>
              <a:buFont typeface="Calibri"/>
              <a:buNone/>
              <a:defRPr sz="1333"/>
            </a:lvl3pPr>
            <a:lvl4pPr indent="-228600" lvl="3" marL="18288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indent="-2286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indent="-2286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indent="-2286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indent="-2286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9" name="Google Shape;69;p9"/>
          <p:cNvSpPr txBox="1"/>
          <p:nvPr>
            <p:ph type="title"/>
          </p:nvPr>
        </p:nvSpPr>
        <p:spPr>
          <a:xfrm>
            <a:off x="628952" y="105175"/>
            <a:ext cx="10692193" cy="1131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 1">
  <p:cSld name="CUSTOM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/>
          <p:nvPr/>
        </p:nvSpPr>
        <p:spPr>
          <a:xfrm>
            <a:off x="12138800" y="-3633"/>
            <a:ext cx="53100" cy="6969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4.png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952" y="110028"/>
            <a:ext cx="10692193" cy="1131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4646444" y="6354099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1733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1733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1733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1733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1733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1733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1733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1733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1733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" name="Google Shape;12;p1"/>
          <p:cNvSpPr txBox="1"/>
          <p:nvPr/>
        </p:nvSpPr>
        <p:spPr>
          <a:xfrm>
            <a:off x="11489652" y="141768"/>
            <a:ext cx="609995" cy="205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#RSAC</a:t>
            </a:r>
            <a:endParaRPr/>
          </a:p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648778" y="1368491"/>
            <a:ext cx="11102737" cy="467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Calibri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005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NTR"/>
              <a:buChar char="–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2425" lvl="2" marL="1371600" marR="0" rtl="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lt2"/>
              </a:buClr>
              <a:buSzPts val="1950"/>
              <a:buFont typeface="Calibri"/>
              <a:buChar char="•"/>
              <a:defRPr b="0" i="0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74650" lvl="3" marL="1828800" marR="0" rtl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lt2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619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TR"/>
              <a:buChar char="–"/>
              <a:defRPr b="0" i="0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002" y="6448833"/>
            <a:ext cx="2359145" cy="184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002" y="6448833"/>
            <a:ext cx="2359145" cy="184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"/>
          <p:cNvPicPr preferRelativeResize="0"/>
          <p:nvPr/>
        </p:nvPicPr>
        <p:blipFill rotWithShape="1">
          <a:blip r:embed="rId3">
            <a:alphaModFix/>
          </a:blip>
          <a:srcRect b="0" l="6669" r="-6669" t="0"/>
          <a:stretch/>
        </p:blipFill>
        <p:spPr>
          <a:xfrm>
            <a:off x="229500" y="6170852"/>
            <a:ext cx="2257773" cy="71587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6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Relationship Id="rId5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Relationship Id="rId5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jpg"/><Relationship Id="rId4" Type="http://schemas.openxmlformats.org/officeDocument/2006/relationships/image" Target="../media/image25.jpg"/><Relationship Id="rId5" Type="http://schemas.openxmlformats.org/officeDocument/2006/relationships/image" Target="../media/image1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ctrTitle"/>
          </p:nvPr>
        </p:nvSpPr>
        <p:spPr>
          <a:xfrm>
            <a:off x="1264459" y="2646928"/>
            <a:ext cx="7994400" cy="17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</a:pPr>
            <a:r>
              <a:rPr lang="en-US"/>
              <a:t>Learning Lab: Unleash Your Inner Security Champion</a:t>
            </a:r>
            <a:endParaRPr/>
          </a:p>
        </p:txBody>
      </p:sp>
      <p:sp>
        <p:nvSpPr>
          <p:cNvPr id="81" name="Google Shape;81;p12"/>
          <p:cNvSpPr txBox="1"/>
          <p:nvPr>
            <p:ph idx="2" type="body"/>
          </p:nvPr>
        </p:nvSpPr>
        <p:spPr>
          <a:xfrm>
            <a:off x="1938500" y="2118150"/>
            <a:ext cx="1430700" cy="3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LAB3-W10</a:t>
            </a:r>
            <a:endParaRPr/>
          </a:p>
        </p:txBody>
      </p:sp>
      <p:sp>
        <p:nvSpPr>
          <p:cNvPr id="82" name="Google Shape;82;p12"/>
          <p:cNvSpPr txBox="1"/>
          <p:nvPr>
            <p:ph idx="3" type="body"/>
          </p:nvPr>
        </p:nvSpPr>
        <p:spPr>
          <a:xfrm>
            <a:off x="722195" y="5867170"/>
            <a:ext cx="5350800" cy="124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Pieter Danhieux</a:t>
            </a:r>
            <a:br>
              <a:rPr lang="en-US"/>
            </a:br>
            <a:r>
              <a:rPr lang="en-US"/>
              <a:t>CEO and Co-Founder, Secure Code Warrior</a:t>
            </a:r>
            <a:br>
              <a:rPr lang="en-US"/>
            </a:br>
            <a:r>
              <a:rPr lang="en-US"/>
              <a:t>pd@scw.io</a:t>
            </a:r>
            <a:endParaRPr/>
          </a:p>
        </p:txBody>
      </p:sp>
      <p:sp>
        <p:nvSpPr>
          <p:cNvPr id="83" name="Google Shape;83;p12"/>
          <p:cNvSpPr txBox="1"/>
          <p:nvPr>
            <p:ph idx="5" type="body"/>
          </p:nvPr>
        </p:nvSpPr>
        <p:spPr>
          <a:xfrm>
            <a:off x="5776530" y="5867170"/>
            <a:ext cx="5350800" cy="124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Jim Manico</a:t>
            </a:r>
            <a:br>
              <a:rPr lang="en-US"/>
            </a:br>
            <a:r>
              <a:rPr lang="en-US"/>
              <a:t>CEO, Manicode Security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jim@manicode.com</a:t>
            </a:r>
            <a:endParaRPr/>
          </a:p>
        </p:txBody>
      </p:sp>
      <p:pic>
        <p:nvPicPr>
          <p:cNvPr id="84" name="Google Shape;84;p12"/>
          <p:cNvPicPr preferRelativeResize="0"/>
          <p:nvPr/>
        </p:nvPicPr>
        <p:blipFill rotWithShape="1">
          <a:blip r:embed="rId3">
            <a:alphaModFix/>
          </a:blip>
          <a:srcRect b="29178" l="6777" r="9344" t="0"/>
          <a:stretch/>
        </p:blipFill>
        <p:spPr>
          <a:xfrm>
            <a:off x="722200" y="4856000"/>
            <a:ext cx="1058100" cy="1011300"/>
          </a:xfrm>
          <a:prstGeom prst="ellipse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5" name="Google Shape;85;p12"/>
          <p:cNvPicPr preferRelativeResize="0"/>
          <p:nvPr/>
        </p:nvPicPr>
        <p:blipFill rotWithShape="1">
          <a:blip r:embed="rId4">
            <a:alphaModFix/>
          </a:blip>
          <a:srcRect b="10437" l="0" r="0" t="10429"/>
          <a:stretch/>
        </p:blipFill>
        <p:spPr>
          <a:xfrm>
            <a:off x="10069350" y="4856000"/>
            <a:ext cx="1058100" cy="1011300"/>
          </a:xfrm>
          <a:prstGeom prst="ellipse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/>
          <p:nvPr>
            <p:ph type="title"/>
          </p:nvPr>
        </p:nvSpPr>
        <p:spPr>
          <a:xfrm>
            <a:off x="627521" y="92947"/>
            <a:ext cx="107808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SCORING &amp; ATTEMPTS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1800" y="828450"/>
            <a:ext cx="7947376" cy="540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1"/>
          <p:cNvSpPr/>
          <p:nvPr/>
        </p:nvSpPr>
        <p:spPr>
          <a:xfrm>
            <a:off x="1837311" y="4954299"/>
            <a:ext cx="633900" cy="39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627519" y="4573886"/>
            <a:ext cx="1333200" cy="1151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LIVES LOST</a:t>
            </a: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1831838" y="1545331"/>
            <a:ext cx="633900" cy="39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1"/>
          <p:cNvSpPr/>
          <p:nvPr/>
        </p:nvSpPr>
        <p:spPr>
          <a:xfrm>
            <a:off x="627519" y="1164918"/>
            <a:ext cx="1333200" cy="1151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EARNING POINTS</a:t>
            </a:r>
            <a:endParaRPr/>
          </a:p>
        </p:txBody>
      </p:sp>
      <p:sp>
        <p:nvSpPr>
          <p:cNvPr id="173" name="Google Shape;173;p21"/>
          <p:cNvSpPr/>
          <p:nvPr/>
        </p:nvSpPr>
        <p:spPr>
          <a:xfrm>
            <a:off x="2501800" y="828450"/>
            <a:ext cx="7785300" cy="2090700"/>
          </a:xfrm>
          <a:prstGeom prst="roundRect">
            <a:avLst>
              <a:gd fmla="val 16667" name="adj"/>
            </a:avLst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1"/>
          <p:cNvSpPr/>
          <p:nvPr/>
        </p:nvSpPr>
        <p:spPr>
          <a:xfrm>
            <a:off x="2501800" y="3527375"/>
            <a:ext cx="7947300" cy="2708400"/>
          </a:xfrm>
          <a:prstGeom prst="roundRect">
            <a:avLst>
              <a:gd fmla="val 16667" name="adj"/>
            </a:avLst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"/>
          <p:cNvSpPr txBox="1"/>
          <p:nvPr>
            <p:ph type="title"/>
          </p:nvPr>
        </p:nvSpPr>
        <p:spPr>
          <a:xfrm>
            <a:off x="705600" y="341124"/>
            <a:ext cx="10780800" cy="73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THE “COST” OF USING HINTS – Your Mileage Varies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9601" y="1933469"/>
            <a:ext cx="8596799" cy="373463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2"/>
          <p:cNvSpPr/>
          <p:nvPr/>
        </p:nvSpPr>
        <p:spPr>
          <a:xfrm rot="1863703">
            <a:off x="2026445" y="2718716"/>
            <a:ext cx="872740" cy="40678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2"/>
          <p:cNvSpPr/>
          <p:nvPr/>
        </p:nvSpPr>
        <p:spPr>
          <a:xfrm>
            <a:off x="196100" y="1339900"/>
            <a:ext cx="2110500" cy="1841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Use these to learn more about each vulnerability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THEY’RE FREE!</a:t>
            </a: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2853008" y="2440641"/>
            <a:ext cx="8596800" cy="1024800"/>
          </a:xfrm>
          <a:prstGeom prst="roundRect">
            <a:avLst>
              <a:gd fmla="val 16667" name="adj"/>
            </a:avLst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2"/>
          <p:cNvSpPr/>
          <p:nvPr/>
        </p:nvSpPr>
        <p:spPr>
          <a:xfrm>
            <a:off x="2853008" y="3463397"/>
            <a:ext cx="8596800" cy="966900"/>
          </a:xfrm>
          <a:prstGeom prst="roundRect">
            <a:avLst>
              <a:gd fmla="val 16667" name="adj"/>
            </a:avLst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2"/>
          <p:cNvSpPr/>
          <p:nvPr/>
        </p:nvSpPr>
        <p:spPr>
          <a:xfrm>
            <a:off x="2853008" y="4430320"/>
            <a:ext cx="8596800" cy="1022700"/>
          </a:xfrm>
          <a:prstGeom prst="roundRect">
            <a:avLst>
              <a:gd fmla="val 16667" name="adj"/>
            </a:avLst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/>
          <p:nvPr>
            <p:ph type="title"/>
          </p:nvPr>
        </p:nvSpPr>
        <p:spPr>
          <a:xfrm>
            <a:off x="627521" y="92947"/>
            <a:ext cx="107808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HOUSEKEEPING</a:t>
            </a:r>
            <a:endParaRPr/>
          </a:p>
        </p:txBody>
      </p:sp>
      <p:sp>
        <p:nvSpPr>
          <p:cNvPr id="193" name="Google Shape;193;p23"/>
          <p:cNvSpPr txBox="1"/>
          <p:nvPr/>
        </p:nvSpPr>
        <p:spPr>
          <a:xfrm>
            <a:off x="971775" y="1066175"/>
            <a:ext cx="10092300" cy="33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b="1" lang="en-US" sz="3000">
                <a:latin typeface="Calibri"/>
                <a:ea typeface="Calibri"/>
                <a:cs typeface="Calibri"/>
                <a:sym typeface="Calibri"/>
              </a:rPr>
              <a:t>You will have </a:t>
            </a: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~60 minutes</a:t>
            </a:r>
            <a:r>
              <a:rPr b="1" lang="en-US" sz="3000">
                <a:latin typeface="Calibri"/>
                <a:ea typeface="Calibri"/>
                <a:cs typeface="Calibri"/>
                <a:sym typeface="Calibri"/>
              </a:rPr>
              <a:t> to complete. 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B600"/>
              </a:buClr>
              <a:buSzPts val="3200"/>
              <a:buFont typeface="Arial"/>
              <a:buNone/>
            </a:pP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Stick around for the winners announcement and prizes! </a:t>
            </a:r>
            <a:endParaRPr b="1"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b="1" lang="en-US" sz="3000">
                <a:latin typeface="Calibri"/>
                <a:ea typeface="Calibri"/>
                <a:cs typeface="Calibri"/>
                <a:sym typeface="Calibri"/>
              </a:rPr>
              <a:t>Tweet, tweet and keep on tweeting: </a:t>
            </a: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@SecCodeWarrior</a:t>
            </a:r>
            <a:endParaRPr b="1"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3"/>
          <p:cNvSpPr txBox="1"/>
          <p:nvPr/>
        </p:nvSpPr>
        <p:spPr>
          <a:xfrm>
            <a:off x="883725" y="4629055"/>
            <a:ext cx="10268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Registration Link: </a:t>
            </a:r>
            <a:r>
              <a:rPr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https://discover.securecodewarrior.com/2020RSA.html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EB6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/>
          <p:nvPr>
            <p:ph type="title"/>
          </p:nvPr>
        </p:nvSpPr>
        <p:spPr>
          <a:xfrm>
            <a:off x="627521" y="92947"/>
            <a:ext cx="107808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PRIZES</a:t>
            </a:r>
            <a:endParaRPr/>
          </a:p>
        </p:txBody>
      </p:sp>
      <p:sp>
        <p:nvSpPr>
          <p:cNvPr id="201" name="Google Shape;201;p24"/>
          <p:cNvSpPr txBox="1"/>
          <p:nvPr/>
        </p:nvSpPr>
        <p:spPr>
          <a:xfrm>
            <a:off x="1139925" y="5638555"/>
            <a:ext cx="10268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Registration Link: </a:t>
            </a:r>
            <a:r>
              <a:rPr b="1" lang="en-US" sz="24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https://discover.securecodewarrior.com/2020RSA.html</a:t>
            </a:r>
            <a:endParaRPr sz="2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EB6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25" y="1179019"/>
            <a:ext cx="2258941" cy="306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6486" y="2609587"/>
            <a:ext cx="2128294" cy="1638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2205" y="966625"/>
            <a:ext cx="3092837" cy="2462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59289" y="2222987"/>
            <a:ext cx="3092836" cy="241203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4"/>
          <p:cNvSpPr txBox="1"/>
          <p:nvPr/>
        </p:nvSpPr>
        <p:spPr>
          <a:xfrm>
            <a:off x="5839650" y="4778738"/>
            <a:ext cx="58557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WAIT! THAT’S NOT ALL….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627521" y="92947"/>
            <a:ext cx="107808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FIRST PLACE WINNER GETS 2 PASSES* TO LOCOMOCOSEC CONFERENCE IN HAWAII!….</a:t>
            </a:r>
            <a:endParaRPr/>
          </a:p>
        </p:txBody>
      </p:sp>
      <p:sp>
        <p:nvSpPr>
          <p:cNvPr id="213" name="Google Shape;213;p25"/>
          <p:cNvSpPr txBox="1"/>
          <p:nvPr/>
        </p:nvSpPr>
        <p:spPr>
          <a:xfrm>
            <a:off x="1232300" y="5689555"/>
            <a:ext cx="10268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Registration Link: </a:t>
            </a:r>
            <a:r>
              <a:rPr b="1" lang="en-US" sz="24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https://discover.securecodewarrior.com/2020RSA.html</a:t>
            </a:r>
            <a:endParaRPr sz="2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EB6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525" y="1580725"/>
            <a:ext cx="6960201" cy="410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0200" y="1851225"/>
            <a:ext cx="5084851" cy="2019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5"/>
          <p:cNvSpPr txBox="1"/>
          <p:nvPr/>
        </p:nvSpPr>
        <p:spPr>
          <a:xfrm>
            <a:off x="4270200" y="6412475"/>
            <a:ext cx="45825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*Passes only. Travel not included.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type="title"/>
          </p:nvPr>
        </p:nvSpPr>
        <p:spPr>
          <a:xfrm>
            <a:off x="256821" y="139272"/>
            <a:ext cx="107808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DO THIS!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26"/>
          <p:cNvPicPr preferRelativeResize="0"/>
          <p:nvPr/>
        </p:nvPicPr>
        <p:blipFill rotWithShape="1">
          <a:blip r:embed="rId3">
            <a:alphaModFix/>
          </a:blip>
          <a:srcRect b="3864" l="0" r="0" t="0"/>
          <a:stretch/>
        </p:blipFill>
        <p:spPr>
          <a:xfrm>
            <a:off x="961800" y="668100"/>
            <a:ext cx="10403799" cy="47480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6"/>
          <p:cNvSpPr txBox="1"/>
          <p:nvPr/>
        </p:nvSpPr>
        <p:spPr>
          <a:xfrm>
            <a:off x="961800" y="5772505"/>
            <a:ext cx="10268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Registration Link: </a:t>
            </a:r>
            <a:r>
              <a:rPr lang="en-US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https://discover.securecodewarrior.com/2020RSA.html</a:t>
            </a:r>
            <a:endParaRPr b="1" sz="2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EB6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5" name="Google Shape;225;p26"/>
          <p:cNvPicPr preferRelativeResize="0"/>
          <p:nvPr/>
        </p:nvPicPr>
        <p:blipFill rotWithShape="1">
          <a:blip r:embed="rId4">
            <a:alphaModFix/>
          </a:blip>
          <a:srcRect b="0" l="-5285" r="0" t="0"/>
          <a:stretch/>
        </p:blipFill>
        <p:spPr>
          <a:xfrm>
            <a:off x="461450" y="1813975"/>
            <a:ext cx="10904150" cy="360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60650" y="1813975"/>
            <a:ext cx="1504950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>
            <p:ph type="title"/>
          </p:nvPr>
        </p:nvSpPr>
        <p:spPr>
          <a:xfrm>
            <a:off x="648775" y="286224"/>
            <a:ext cx="10780800" cy="78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PSST... DON’T FORGET TO HAVE SOME FUN!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27"/>
          <p:cNvPicPr preferRelativeResize="0"/>
          <p:nvPr/>
        </p:nvPicPr>
        <p:blipFill rotWithShape="1">
          <a:blip r:embed="rId3">
            <a:alphaModFix/>
          </a:blip>
          <a:srcRect b="4671" l="0" r="0" t="0"/>
          <a:stretch/>
        </p:blipFill>
        <p:spPr>
          <a:xfrm>
            <a:off x="1421300" y="712450"/>
            <a:ext cx="9779401" cy="466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7"/>
          <p:cNvPicPr preferRelativeResize="0"/>
          <p:nvPr/>
        </p:nvPicPr>
        <p:blipFill rotWithShape="1">
          <a:blip r:embed="rId4">
            <a:alphaModFix/>
          </a:blip>
          <a:srcRect b="0" l="0" r="3474" t="0"/>
          <a:stretch/>
        </p:blipFill>
        <p:spPr>
          <a:xfrm>
            <a:off x="1421300" y="1854325"/>
            <a:ext cx="9779401" cy="3523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7"/>
          <p:cNvSpPr/>
          <p:nvPr/>
        </p:nvSpPr>
        <p:spPr>
          <a:xfrm>
            <a:off x="6834550" y="4318000"/>
            <a:ext cx="2239800" cy="728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RSA2020$#!</a:t>
            </a:r>
            <a:endParaRPr b="1"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7"/>
          <p:cNvSpPr txBox="1"/>
          <p:nvPr/>
        </p:nvSpPr>
        <p:spPr>
          <a:xfrm>
            <a:off x="926163" y="5606705"/>
            <a:ext cx="10268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Registration Link: </a:t>
            </a:r>
            <a:r>
              <a:rPr lang="en-US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https://discover.securecodewarrior.com/2020RSA.html</a:t>
            </a:r>
            <a:endParaRPr sz="2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EB6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7" name="Google Shape;23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60650" y="1890175"/>
            <a:ext cx="1340050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/>
          <p:nvPr/>
        </p:nvSpPr>
        <p:spPr>
          <a:xfrm>
            <a:off x="0" y="278025"/>
            <a:ext cx="6096000" cy="880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8"/>
          <p:cNvSpPr txBox="1"/>
          <p:nvPr>
            <p:ph type="title"/>
          </p:nvPr>
        </p:nvSpPr>
        <p:spPr>
          <a:xfrm>
            <a:off x="178800" y="625825"/>
            <a:ext cx="6096000" cy="64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FORGETTING SOMETHING?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8"/>
          <p:cNvSpPr txBox="1"/>
          <p:nvPr/>
        </p:nvSpPr>
        <p:spPr>
          <a:xfrm>
            <a:off x="1262626" y="3156909"/>
            <a:ext cx="102684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FILL IN YOUR DETAILS AND YOU WILL BE DIRECTED TO LOGIN</a:t>
            </a:r>
            <a:endParaRPr b="1" sz="3000" u="sng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8"/>
          <p:cNvSpPr/>
          <p:nvPr/>
        </p:nvSpPr>
        <p:spPr>
          <a:xfrm>
            <a:off x="614811" y="1301975"/>
            <a:ext cx="475200" cy="472200"/>
          </a:xfrm>
          <a:prstGeom prst="ellipse">
            <a:avLst/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1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8"/>
          <p:cNvSpPr txBox="1"/>
          <p:nvPr/>
        </p:nvSpPr>
        <p:spPr>
          <a:xfrm>
            <a:off x="1262625" y="2274327"/>
            <a:ext cx="1026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GO TO: </a:t>
            </a:r>
            <a:r>
              <a:rPr b="1" lang="en-US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https://discover.securecodewarrior.com/2020RSA.html</a:t>
            </a:r>
            <a:endParaRPr b="1"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8"/>
          <p:cNvSpPr/>
          <p:nvPr/>
        </p:nvSpPr>
        <p:spPr>
          <a:xfrm>
            <a:off x="614811" y="2258593"/>
            <a:ext cx="475200" cy="472200"/>
          </a:xfrm>
          <a:prstGeom prst="ellipse">
            <a:avLst/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2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8"/>
          <p:cNvSpPr/>
          <p:nvPr/>
        </p:nvSpPr>
        <p:spPr>
          <a:xfrm>
            <a:off x="614811" y="3215211"/>
            <a:ext cx="475200" cy="472200"/>
          </a:xfrm>
          <a:prstGeom prst="ellipse">
            <a:avLst/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3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8"/>
          <p:cNvSpPr txBox="1"/>
          <p:nvPr/>
        </p:nvSpPr>
        <p:spPr>
          <a:xfrm>
            <a:off x="1262625" y="1307312"/>
            <a:ext cx="1026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WiFi: </a:t>
            </a: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XXXX</a:t>
            </a: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       PASSWORD: </a:t>
            </a: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XXXX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8"/>
          <p:cNvSpPr txBox="1"/>
          <p:nvPr/>
        </p:nvSpPr>
        <p:spPr>
          <a:xfrm>
            <a:off x="720675" y="4726900"/>
            <a:ext cx="110160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THE TOURNAMENT WILL GO LIVE AT</a:t>
            </a:r>
            <a:r>
              <a:rPr lang="en-US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2:15PM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AND WILL END AT</a:t>
            </a:r>
            <a:r>
              <a:rPr lang="en-US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3:15PM</a:t>
            </a:r>
            <a:endParaRPr sz="2400" u="sng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9"/>
          <p:cNvSpPr txBox="1"/>
          <p:nvPr>
            <p:ph type="title"/>
          </p:nvPr>
        </p:nvSpPr>
        <p:spPr>
          <a:xfrm>
            <a:off x="142400" y="2863500"/>
            <a:ext cx="6205800" cy="113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&gt;&gt; Is your brain full yet?</a:t>
            </a:r>
            <a:endParaRPr sz="4800"/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2051" y="152400"/>
            <a:ext cx="5342282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525" y="1616658"/>
            <a:ext cx="3509899" cy="4600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2842" y="1681900"/>
            <a:ext cx="3509898" cy="447023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0"/>
          <p:cNvSpPr/>
          <p:nvPr/>
        </p:nvSpPr>
        <p:spPr>
          <a:xfrm>
            <a:off x="3551692" y="451067"/>
            <a:ext cx="8640300" cy="107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Weaknesses vs Controls</a:t>
            </a:r>
            <a:endParaRPr sz="5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0"/>
          <p:cNvSpPr/>
          <p:nvPr/>
        </p:nvSpPr>
        <p:spPr>
          <a:xfrm>
            <a:off x="4090600" y="3957567"/>
            <a:ext cx="471600" cy="44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2379" y="1645583"/>
            <a:ext cx="3210297" cy="454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5283" l="15347" r="12967" t="3467"/>
          <a:stretch/>
        </p:blipFill>
        <p:spPr>
          <a:xfrm>
            <a:off x="4931125" y="66875"/>
            <a:ext cx="2409825" cy="6724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" y="66863"/>
            <a:ext cx="4931135" cy="672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 rotWithShape="1">
          <a:blip r:embed="rId5">
            <a:alphaModFix/>
          </a:blip>
          <a:srcRect b="9016" l="18343" r="3531" t="0"/>
          <a:stretch/>
        </p:blipFill>
        <p:spPr>
          <a:xfrm>
            <a:off x="7485850" y="0"/>
            <a:ext cx="470614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3"/>
          <p:cNvSpPr/>
          <p:nvPr/>
        </p:nvSpPr>
        <p:spPr>
          <a:xfrm>
            <a:off x="0" y="5519775"/>
            <a:ext cx="5500800" cy="1126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3"/>
          <p:cNvSpPr txBox="1"/>
          <p:nvPr>
            <p:ph type="title"/>
          </p:nvPr>
        </p:nvSpPr>
        <p:spPr>
          <a:xfrm>
            <a:off x="142798" y="5519775"/>
            <a:ext cx="53580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The fight against bad code.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/>
          <p:nvPr/>
        </p:nvSpPr>
        <p:spPr>
          <a:xfrm>
            <a:off x="0" y="563650"/>
            <a:ext cx="10654500" cy="107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 amazing security culture takes time… but it’s worth it.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1"/>
          <p:cNvSpPr/>
          <p:nvPr/>
        </p:nvSpPr>
        <p:spPr>
          <a:xfrm>
            <a:off x="7916732" y="2628200"/>
            <a:ext cx="3669600" cy="30924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1"/>
          <p:cNvSpPr/>
          <p:nvPr/>
        </p:nvSpPr>
        <p:spPr>
          <a:xfrm>
            <a:off x="4212347" y="2628200"/>
            <a:ext cx="3669600" cy="30924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1"/>
          <p:cNvSpPr/>
          <p:nvPr/>
        </p:nvSpPr>
        <p:spPr>
          <a:xfrm>
            <a:off x="507967" y="2628200"/>
            <a:ext cx="3669600" cy="30924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1"/>
          <p:cNvSpPr txBox="1"/>
          <p:nvPr/>
        </p:nvSpPr>
        <p:spPr>
          <a:xfrm>
            <a:off x="921367" y="3926400"/>
            <a:ext cx="3299700" cy="18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4445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33E48"/>
                </a:solidFill>
                <a:latin typeface="Calibri"/>
                <a:ea typeface="Calibri"/>
                <a:cs typeface="Calibri"/>
                <a:sym typeface="Calibri"/>
              </a:rPr>
              <a:t>Dependency management</a:t>
            </a:r>
            <a:endParaRPr sz="2400">
              <a:solidFill>
                <a:srgbClr val="333E4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31"/>
          <p:cNvSpPr txBox="1"/>
          <p:nvPr/>
        </p:nvSpPr>
        <p:spPr>
          <a:xfrm>
            <a:off x="4270550" y="3926400"/>
            <a:ext cx="3553200" cy="18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33E48"/>
                </a:solidFill>
                <a:latin typeface="Calibri"/>
                <a:ea typeface="Calibri"/>
                <a:cs typeface="Calibri"/>
                <a:sym typeface="Calibri"/>
              </a:rPr>
              <a:t>Create/follow secure coding guidelines</a:t>
            </a:r>
            <a:endParaRPr sz="1900">
              <a:solidFill>
                <a:srgbClr val="333E4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31"/>
          <p:cNvSpPr txBox="1"/>
          <p:nvPr/>
        </p:nvSpPr>
        <p:spPr>
          <a:xfrm>
            <a:off x="7974900" y="3926400"/>
            <a:ext cx="3553200" cy="18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33E48"/>
                </a:solidFill>
                <a:latin typeface="Calibri"/>
                <a:ea typeface="Calibri"/>
                <a:cs typeface="Calibri"/>
                <a:sym typeface="Calibri"/>
              </a:rPr>
              <a:t>Build relationship with application security team</a:t>
            </a:r>
            <a:endParaRPr sz="1900">
              <a:solidFill>
                <a:srgbClr val="333E4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31"/>
          <p:cNvSpPr txBox="1"/>
          <p:nvPr/>
        </p:nvSpPr>
        <p:spPr>
          <a:xfrm>
            <a:off x="1878967" y="2951200"/>
            <a:ext cx="9276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01</a:t>
            </a:r>
            <a:endParaRPr sz="4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80" name="Google Shape;280;p31"/>
          <p:cNvSpPr txBox="1"/>
          <p:nvPr/>
        </p:nvSpPr>
        <p:spPr>
          <a:xfrm>
            <a:off x="5636800" y="2951200"/>
            <a:ext cx="9276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02</a:t>
            </a:r>
            <a:endParaRPr sz="4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81" name="Google Shape;281;p31"/>
          <p:cNvSpPr txBox="1"/>
          <p:nvPr/>
        </p:nvSpPr>
        <p:spPr>
          <a:xfrm>
            <a:off x="9250833" y="2928567"/>
            <a:ext cx="9276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03</a:t>
            </a:r>
            <a:endParaRPr sz="4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2"/>
          <p:cNvPicPr preferRelativeResize="0"/>
          <p:nvPr/>
        </p:nvPicPr>
        <p:blipFill rotWithShape="1">
          <a:blip r:embed="rId3">
            <a:alphaModFix/>
          </a:blip>
          <a:srcRect b="6941" l="0" r="0" t="6941"/>
          <a:stretch/>
        </p:blipFill>
        <p:spPr>
          <a:xfrm>
            <a:off x="0" y="0"/>
            <a:ext cx="12115333" cy="6954601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2"/>
          <p:cNvSpPr/>
          <p:nvPr/>
        </p:nvSpPr>
        <p:spPr>
          <a:xfrm>
            <a:off x="4965200" y="5883800"/>
            <a:ext cx="7226700" cy="107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Secure Developers Are Heroes</a:t>
            </a:r>
            <a:endParaRPr sz="4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32"/>
          <p:cNvSpPr/>
          <p:nvPr/>
        </p:nvSpPr>
        <p:spPr>
          <a:xfrm>
            <a:off x="0" y="505800"/>
            <a:ext cx="7692000" cy="3614400"/>
          </a:xfrm>
          <a:prstGeom prst="rect">
            <a:avLst/>
          </a:prstGeom>
          <a:gradFill>
            <a:gsLst>
              <a:gs pos="0">
                <a:srgbClr val="0C0C0C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2"/>
          <p:cNvSpPr txBox="1"/>
          <p:nvPr/>
        </p:nvSpPr>
        <p:spPr>
          <a:xfrm>
            <a:off x="0" y="509500"/>
            <a:ext cx="7848000" cy="26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Takeaways:</a:t>
            </a:r>
            <a:endParaRPr b="1"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95300" lvl="0" marL="609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b="1"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 have the power to create better outcomes in security testing</a:t>
            </a:r>
            <a:endParaRPr b="1"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95300" lvl="0" marL="609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b="1"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Distribute knowledge to scale AppSec</a:t>
            </a:r>
            <a:endParaRPr b="1"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95300" lvl="0" marL="609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b="1"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Define good patterns and re-use</a:t>
            </a:r>
            <a:endParaRPr b="1"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95300" lvl="0" marL="609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b="1"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Put some fun and positivity into </a:t>
            </a:r>
            <a:r>
              <a:rPr b="1" lang="en-US" sz="3000">
                <a:solidFill>
                  <a:schemeClr val="lt1"/>
                </a:solidFill>
                <a:highlight>
                  <a:schemeClr val="dk2"/>
                </a:highlight>
                <a:latin typeface="Calibri"/>
                <a:ea typeface="Calibri"/>
                <a:cs typeface="Calibri"/>
                <a:sym typeface="Calibri"/>
              </a:rPr>
              <a:t>everything</a:t>
            </a:r>
            <a:endParaRPr b="1" sz="3000">
              <a:solidFill>
                <a:schemeClr val="lt1"/>
              </a:solidFill>
              <a:highlight>
                <a:schemeClr val="dk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 txBox="1"/>
          <p:nvPr>
            <p:ph type="title"/>
          </p:nvPr>
        </p:nvSpPr>
        <p:spPr>
          <a:xfrm>
            <a:off x="627521" y="92947"/>
            <a:ext cx="10780707" cy="112637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Calibri"/>
              <a:buNone/>
            </a:pPr>
            <a:r>
              <a:rPr lang="en-US"/>
              <a:t>How to apply what you’ve learned today:</a:t>
            </a:r>
            <a:endParaRPr/>
          </a:p>
        </p:txBody>
      </p:sp>
      <p:sp>
        <p:nvSpPr>
          <p:cNvPr id="295" name="Google Shape;295;p33"/>
          <p:cNvSpPr txBox="1"/>
          <p:nvPr>
            <p:ph idx="4294967295" type="body"/>
          </p:nvPr>
        </p:nvSpPr>
        <p:spPr>
          <a:xfrm>
            <a:off x="699592" y="1050097"/>
            <a:ext cx="107928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784" lvl="0" marL="304784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220"/>
              <a:buFont typeface="Calibri"/>
              <a:buChar char="•"/>
            </a:pPr>
            <a:r>
              <a:rPr lang="en-US" sz="2960"/>
              <a:t>Next week you can:</a:t>
            </a:r>
            <a:endParaRPr/>
          </a:p>
          <a:p>
            <a:pPr indent="-274319" lvl="1" marL="621792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97"/>
              <a:buChar char="–"/>
            </a:pPr>
            <a:r>
              <a:rPr lang="en-US" sz="2497"/>
              <a:t>Brag about your score to other devs</a:t>
            </a:r>
            <a:endParaRPr sz="2497"/>
          </a:p>
          <a:p>
            <a:pPr indent="-274351" lvl="1" marL="621792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98"/>
              <a:buChar char="–"/>
            </a:pPr>
            <a:r>
              <a:rPr lang="en-US" sz="2497"/>
              <a:t>Keep playing on your free trial</a:t>
            </a:r>
            <a:endParaRPr sz="2497"/>
          </a:p>
          <a:p>
            <a:pPr indent="-304784" lvl="0" marL="304784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2220"/>
              <a:buFont typeface="Calibri"/>
              <a:buChar char="•"/>
            </a:pPr>
            <a:r>
              <a:rPr lang="en-US" sz="2960"/>
              <a:t>In the first three months following this learning lab you should:</a:t>
            </a:r>
            <a:endParaRPr/>
          </a:p>
          <a:p>
            <a:pPr indent="-274319" lvl="1" marL="621792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97"/>
              <a:buChar char="–"/>
            </a:pPr>
            <a:r>
              <a:rPr lang="en-US" sz="2497"/>
              <a:t>Get a feel for the security culture in your workplace: is it healthy?</a:t>
            </a:r>
            <a:endParaRPr sz="2497"/>
          </a:p>
          <a:p>
            <a:pPr indent="-274319" lvl="1" marL="621792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97"/>
              <a:buChar char="–"/>
            </a:pPr>
            <a:r>
              <a:rPr lang="en-US" sz="2497"/>
              <a:t>Approach projects with more security awareness, especially in identifying common vulnerabilities</a:t>
            </a:r>
            <a:endParaRPr/>
          </a:p>
          <a:p>
            <a:pPr indent="-304784" lvl="0" marL="304784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2220"/>
              <a:buFont typeface="Calibri"/>
              <a:buChar char="•"/>
            </a:pPr>
            <a:r>
              <a:rPr lang="en-US" sz="2960"/>
              <a:t>Within six months you should:</a:t>
            </a:r>
            <a:endParaRPr/>
          </a:p>
          <a:p>
            <a:pPr indent="-274319" lvl="1" marL="621792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97"/>
              <a:buChar char="–"/>
            </a:pPr>
            <a:r>
              <a:rPr lang="en-US" sz="2497"/>
              <a:t>Further your knowledge in security, test your skills, keep the conversation going</a:t>
            </a:r>
            <a:endParaRPr/>
          </a:p>
          <a:p>
            <a:pPr indent="-274319" lvl="1" marL="621792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97"/>
              <a:buChar char="–"/>
            </a:pPr>
            <a:r>
              <a:rPr lang="en-US" sz="2497"/>
              <a:t>Take your crown as the team security champion :D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/>
          <p:cNvPicPr preferRelativeResize="0"/>
          <p:nvPr/>
        </p:nvPicPr>
        <p:blipFill rotWithShape="1">
          <a:blip r:embed="rId3">
            <a:alphaModFix/>
          </a:blip>
          <a:srcRect b="15648" l="7075" r="22307" t="25454"/>
          <a:stretch/>
        </p:blipFill>
        <p:spPr>
          <a:xfrm>
            <a:off x="1048545" y="608897"/>
            <a:ext cx="10094903" cy="564019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>
            <p:ph type="title"/>
          </p:nvPr>
        </p:nvSpPr>
        <p:spPr>
          <a:xfrm>
            <a:off x="96596" y="-96603"/>
            <a:ext cx="107808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aren’t we learning from our mistakes?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0" y="220300"/>
            <a:ext cx="5213100" cy="871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 txBox="1"/>
          <p:nvPr>
            <p:ph type="title"/>
          </p:nvPr>
        </p:nvSpPr>
        <p:spPr>
          <a:xfrm>
            <a:off x="627521" y="92947"/>
            <a:ext cx="107808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Be the hero we need.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0" name="Google Shape;110;p15"/>
          <p:cNvSpPr txBox="1"/>
          <p:nvPr>
            <p:ph idx="1" type="body"/>
          </p:nvPr>
        </p:nvSpPr>
        <p:spPr>
          <a:xfrm>
            <a:off x="1459350" y="2028375"/>
            <a:ext cx="9273300" cy="356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With the right </a:t>
            </a:r>
            <a:r>
              <a:rPr b="1" lang="en-US">
                <a:solidFill>
                  <a:schemeClr val="dk2"/>
                </a:solidFill>
              </a:rPr>
              <a:t>skills</a:t>
            </a:r>
            <a:r>
              <a:rPr lang="en-US"/>
              <a:t>, </a:t>
            </a:r>
            <a:r>
              <a:rPr b="1" lang="en-US">
                <a:solidFill>
                  <a:schemeClr val="dk2"/>
                </a:solidFill>
              </a:rPr>
              <a:t>tools</a:t>
            </a:r>
            <a:r>
              <a:rPr lang="en-US"/>
              <a:t> and </a:t>
            </a:r>
            <a:r>
              <a:rPr b="1" lang="en-US">
                <a:solidFill>
                  <a:schemeClr val="dk2"/>
                </a:solidFill>
              </a:rPr>
              <a:t>support</a:t>
            </a:r>
            <a:r>
              <a:rPr lang="en-US"/>
              <a:t>, developers can be the </a:t>
            </a:r>
            <a:r>
              <a:rPr b="1" lang="en-US">
                <a:solidFill>
                  <a:schemeClr val="dk2"/>
                </a:solidFill>
              </a:rPr>
              <a:t>first line of defense</a:t>
            </a:r>
            <a:r>
              <a:rPr lang="en-US"/>
              <a:t> in their organisation. 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They have the </a:t>
            </a:r>
            <a:r>
              <a:rPr b="1" lang="en-US">
                <a:solidFill>
                  <a:schemeClr val="dk2"/>
                </a:solidFill>
              </a:rPr>
              <a:t>power</a:t>
            </a:r>
            <a:r>
              <a:rPr lang="en-US"/>
              <a:t> to drive and maintain a </a:t>
            </a:r>
            <a:r>
              <a:rPr b="1" lang="en-US">
                <a:solidFill>
                  <a:schemeClr val="dk2"/>
                </a:solidFill>
              </a:rPr>
              <a:t>positive security culture</a:t>
            </a:r>
            <a:r>
              <a:rPr lang="en-US"/>
              <a:t>, keep best practice highly visible and </a:t>
            </a:r>
            <a:r>
              <a:rPr b="1" lang="en-US">
                <a:solidFill>
                  <a:schemeClr val="dk2"/>
                </a:solidFill>
              </a:rPr>
              <a:t>write secure code from the beginning</a:t>
            </a:r>
            <a:r>
              <a:rPr lang="en-US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1778" y="0"/>
            <a:ext cx="492022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/>
          <p:nvPr/>
        </p:nvSpPr>
        <p:spPr>
          <a:xfrm rot="10800000">
            <a:off x="7271850" y="0"/>
            <a:ext cx="4920300" cy="6881100"/>
          </a:xfrm>
          <a:prstGeom prst="rect">
            <a:avLst/>
          </a:prstGeom>
          <a:gradFill>
            <a:gsLst>
              <a:gs pos="0">
                <a:srgbClr val="0C0C0C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7738500" y="4772800"/>
            <a:ext cx="4453500" cy="1126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 txBox="1"/>
          <p:nvPr>
            <p:ph type="title"/>
          </p:nvPr>
        </p:nvSpPr>
        <p:spPr>
          <a:xfrm>
            <a:off x="8054847" y="4772800"/>
            <a:ext cx="38208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“Shift left” is dead.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16"/>
          <p:cNvSpPr txBox="1"/>
          <p:nvPr>
            <p:ph idx="1" type="body"/>
          </p:nvPr>
        </p:nvSpPr>
        <p:spPr>
          <a:xfrm>
            <a:off x="427325" y="1600500"/>
            <a:ext cx="6546600" cy="3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By the power of </a:t>
            </a:r>
            <a:r>
              <a:rPr lang="en-US" strike="sngStrike"/>
              <a:t>Grayskull</a:t>
            </a:r>
            <a:r>
              <a:rPr lang="en-US"/>
              <a:t> </a:t>
            </a:r>
            <a:r>
              <a:rPr b="1" lang="en-US">
                <a:solidFill>
                  <a:schemeClr val="dk2"/>
                </a:solidFill>
              </a:rPr>
              <a:t>security awareness</a:t>
            </a:r>
            <a:r>
              <a:rPr lang="en-US"/>
              <a:t> and action, you can </a:t>
            </a:r>
            <a:r>
              <a:rPr b="1" lang="en-US">
                <a:solidFill>
                  <a:schemeClr val="dk2"/>
                </a:solidFill>
              </a:rPr>
              <a:t>upskill</a:t>
            </a:r>
            <a:r>
              <a:rPr lang="en-US"/>
              <a:t> and make serious IMPACT as a </a:t>
            </a:r>
            <a:r>
              <a:rPr b="1" lang="en-US">
                <a:solidFill>
                  <a:schemeClr val="dk2"/>
                </a:solidFill>
              </a:rPr>
              <a:t>security-aware developer</a:t>
            </a:r>
            <a:r>
              <a:rPr lang="en-US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With your help,</a:t>
            </a:r>
            <a:r>
              <a:rPr lang="en-US"/>
              <a:t> organizations can finally </a:t>
            </a:r>
            <a:r>
              <a:rPr b="1" lang="en-US">
                <a:solidFill>
                  <a:schemeClr val="dk2"/>
                </a:solidFill>
              </a:rPr>
              <a:t>start left</a:t>
            </a:r>
            <a:r>
              <a:rPr lang="en-US"/>
              <a:t> in the SDLC.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 txBox="1"/>
          <p:nvPr>
            <p:ph type="title"/>
          </p:nvPr>
        </p:nvSpPr>
        <p:spPr>
          <a:xfrm>
            <a:off x="303176" y="0"/>
            <a:ext cx="54195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It’s time to play a game.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/>
          <p:nvPr/>
        </p:nvSpPr>
        <p:spPr>
          <a:xfrm>
            <a:off x="0" y="278025"/>
            <a:ext cx="5183400" cy="880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 txBox="1"/>
          <p:nvPr>
            <p:ph type="title"/>
          </p:nvPr>
        </p:nvSpPr>
        <p:spPr>
          <a:xfrm>
            <a:off x="178800" y="625825"/>
            <a:ext cx="5004600" cy="64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ACCOUNT REGISTRATION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 txBox="1"/>
          <p:nvPr/>
        </p:nvSpPr>
        <p:spPr>
          <a:xfrm>
            <a:off x="1262626" y="4226134"/>
            <a:ext cx="102684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000" u="none" cap="none" strike="noStrike">
                <a:latin typeface="Calibri"/>
                <a:ea typeface="Calibri"/>
                <a:cs typeface="Calibri"/>
                <a:sym typeface="Calibri"/>
              </a:rPr>
              <a:t>FILL IN YOUR </a:t>
            </a: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DETAILS</a:t>
            </a:r>
            <a:r>
              <a:rPr i="0" lang="en-US" sz="3000" u="none" cap="none" strike="noStrike">
                <a:latin typeface="Calibri"/>
                <a:ea typeface="Calibri"/>
                <a:cs typeface="Calibri"/>
                <a:sym typeface="Calibri"/>
              </a:rPr>
              <a:t> AND YOU WILL BE DIRECTED TO LOGIN</a:t>
            </a:r>
            <a:endParaRPr i="0" sz="3000" u="none" cap="none" strike="noStrike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 u="sng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8"/>
          <p:cNvSpPr/>
          <p:nvPr/>
        </p:nvSpPr>
        <p:spPr>
          <a:xfrm>
            <a:off x="614811" y="2444975"/>
            <a:ext cx="475200" cy="472200"/>
          </a:xfrm>
          <a:prstGeom prst="ellipse">
            <a:avLst/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1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1262625" y="3372702"/>
            <a:ext cx="1026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GO TO: </a:t>
            </a:r>
            <a:r>
              <a:rPr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https://discover.securecodewarrior.com/2020RSA.html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8"/>
          <p:cNvSpPr/>
          <p:nvPr/>
        </p:nvSpPr>
        <p:spPr>
          <a:xfrm>
            <a:off x="614811" y="3401593"/>
            <a:ext cx="475200" cy="472200"/>
          </a:xfrm>
          <a:prstGeom prst="ellipse">
            <a:avLst/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2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8"/>
          <p:cNvSpPr txBox="1"/>
          <p:nvPr/>
        </p:nvSpPr>
        <p:spPr>
          <a:xfrm>
            <a:off x="1262776" y="5020238"/>
            <a:ext cx="99321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8"/>
          <p:cNvSpPr/>
          <p:nvPr/>
        </p:nvSpPr>
        <p:spPr>
          <a:xfrm>
            <a:off x="614811" y="4358211"/>
            <a:ext cx="475200" cy="472200"/>
          </a:xfrm>
          <a:prstGeom prst="ellipse">
            <a:avLst/>
          </a:prstGeom>
          <a:noFill/>
          <a:ln cap="flat" cmpd="sng" w="5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3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8"/>
          <p:cNvSpPr txBox="1"/>
          <p:nvPr/>
        </p:nvSpPr>
        <p:spPr>
          <a:xfrm>
            <a:off x="1262625" y="2519287"/>
            <a:ext cx="1026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WiFi: </a:t>
            </a: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XXXX</a:t>
            </a: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       PASSWORD: </a:t>
            </a: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XXXX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/>
          <p:nvPr>
            <p:ph type="title"/>
          </p:nvPr>
        </p:nvSpPr>
        <p:spPr>
          <a:xfrm>
            <a:off x="648775" y="440474"/>
            <a:ext cx="10780800" cy="74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CHALLENGES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6362" y="616825"/>
            <a:ext cx="8590087" cy="3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 b="-9289" l="2850" r="-2850" t="9290"/>
          <a:stretch/>
        </p:blipFill>
        <p:spPr>
          <a:xfrm>
            <a:off x="948625" y="2867175"/>
            <a:ext cx="7326899" cy="34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672750" y="402024"/>
            <a:ext cx="10780800" cy="67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 OF CHALLENGES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961800" y="906501"/>
            <a:ext cx="10834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Char char="•"/>
            </a:pPr>
            <a:r>
              <a:rPr b="1" lang="en-US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challenges are based on the </a:t>
            </a:r>
            <a:r>
              <a:rPr b="1" lang="en-US" sz="3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OWASP Top 10 </a:t>
            </a:r>
            <a:r>
              <a:rPr b="1" lang="en-US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require participants to either: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0"/>
          <p:cNvSpPr txBox="1"/>
          <p:nvPr/>
        </p:nvSpPr>
        <p:spPr>
          <a:xfrm>
            <a:off x="2364716" y="2249093"/>
            <a:ext cx="66294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30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Char char="✓"/>
            </a:pP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Identify a particular vulnerability within a block of code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2364716" y="3168020"/>
            <a:ext cx="6433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30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Char char="✓"/>
            </a:pP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Locate a named vulnerability within a block of code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0"/>
          <p:cNvSpPr txBox="1"/>
          <p:nvPr/>
        </p:nvSpPr>
        <p:spPr>
          <a:xfrm>
            <a:off x="2332040" y="4017446"/>
            <a:ext cx="74622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476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Char char="✓"/>
            </a:pP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Fix a vulnerable piece of code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0"/>
          <p:cNvSpPr txBox="1"/>
          <p:nvPr/>
        </p:nvSpPr>
        <p:spPr>
          <a:xfrm>
            <a:off x="2315708" y="4547829"/>
            <a:ext cx="7494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30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Char char="✓"/>
            </a:pPr>
            <a:r>
              <a:rPr b="1"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+ Combinations of any two of the above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0"/>
          <p:cNvSpPr txBox="1"/>
          <p:nvPr/>
        </p:nvSpPr>
        <p:spPr>
          <a:xfrm>
            <a:off x="961800" y="5446268"/>
            <a:ext cx="10268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Registration Link: </a:t>
            </a:r>
            <a:r>
              <a:rPr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https://discover.securecodewarrior.com/2020RSA.html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SAC 2020 theme">
  <a:themeElements>
    <a:clrScheme name="RSAC 2020">
      <a:dk1>
        <a:srgbClr val="000000"/>
      </a:dk1>
      <a:lt1>
        <a:srgbClr val="FFFFFF"/>
      </a:lt1>
      <a:dk2>
        <a:srgbClr val="C34964"/>
      </a:dk2>
      <a:lt2>
        <a:srgbClr val="61C193"/>
      </a:lt2>
      <a:accent1>
        <a:srgbClr val="61C193"/>
      </a:accent1>
      <a:accent2>
        <a:srgbClr val="C34964"/>
      </a:accent2>
      <a:accent3>
        <a:srgbClr val="08C0DE"/>
      </a:accent3>
      <a:accent4>
        <a:srgbClr val="DAC556"/>
      </a:accent4>
      <a:accent5>
        <a:srgbClr val="EA6851"/>
      </a:accent5>
      <a:accent6>
        <a:srgbClr val="0076CF"/>
      </a:accent6>
      <a:hlink>
        <a:srgbClr val="001B71"/>
      </a:hlink>
      <a:folHlink>
        <a:srgbClr val="0076C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